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77" r:id="rId7"/>
    <p:sldId id="276" r:id="rId8"/>
    <p:sldId id="275" r:id="rId9"/>
    <p:sldId id="274" r:id="rId10"/>
    <p:sldId id="273" r:id="rId11"/>
    <p:sldId id="272" r:id="rId12"/>
    <p:sldId id="271" r:id="rId13"/>
    <p:sldId id="270" r:id="rId14"/>
    <p:sldId id="269" r:id="rId15"/>
    <p:sldId id="268" r:id="rId16"/>
    <p:sldId id="267" r:id="rId17"/>
    <p:sldId id="263" r:id="rId18"/>
    <p:sldId id="279" r:id="rId19"/>
  </p:sldIdLst>
  <p:sldSz cx="18288000" cy="10287000"/>
  <p:notesSz cx="6858000" cy="9144000"/>
  <p:embeddedFontLst>
    <p:embeddedFont>
      <p:font typeface="Blogger Medium" panose="020B0604020202020204" charset="0"/>
      <p:regular r:id="rId20"/>
    </p:embeddedFont>
    <p:embeddedFont>
      <p:font typeface="Segoe UI Emoji" panose="020B0502040204020203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-7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8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9.png"/><Relationship Id="rId7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010" t="-2291" r="-10066" b="-64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22571" y="1363484"/>
            <a:ext cx="14642859" cy="1464285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dash"/>
              <a:miter/>
            </a:ln>
          </p:spPr>
          <p:txBody>
            <a:bodyPr/>
            <a:lstStyle/>
            <a:p>
              <a:endParaRPr lang="x-non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15826" y="2224905"/>
            <a:ext cx="2404995" cy="231920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07885" y="303276"/>
            <a:ext cx="2120417" cy="212041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138883" y="6789420"/>
            <a:ext cx="2120417" cy="212041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0971" y="7359200"/>
            <a:ext cx="2120417" cy="212041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575585" y="3405446"/>
            <a:ext cx="5051718" cy="83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4"/>
              </a:lnSpc>
            </a:pPr>
            <a:r>
              <a:rPr lang="kk-KZ" sz="2400" b="1" dirty="0">
                <a:solidFill>
                  <a:srgbClr val="5271FF"/>
                </a:solidFill>
                <a:latin typeface="Times New Roman" panose="02020603050405020304" pitchFamily="18" charset="0"/>
                <a:ea typeface="Blogger Medium"/>
                <a:cs typeface="Times New Roman" panose="02020603050405020304" pitchFamily="18" charset="0"/>
                <a:sym typeface="Blogger Medium"/>
              </a:rPr>
              <a:t>Алматы облысы Қарасай ауданы </a:t>
            </a:r>
            <a:endParaRPr lang="en-US" sz="2400" b="1" dirty="0">
              <a:solidFill>
                <a:srgbClr val="5271FF"/>
              </a:solidFill>
              <a:latin typeface="Times New Roman" panose="02020603050405020304" pitchFamily="18" charset="0"/>
              <a:ea typeface="Blogger Medium"/>
              <a:cs typeface="Times New Roman" panose="02020603050405020304" pitchFamily="18" charset="0"/>
              <a:sym typeface="Blogger Medium"/>
            </a:endParaRP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001378BE-3246-B5D7-9089-A8E31F9A5F08}"/>
              </a:ext>
            </a:extLst>
          </p:cNvPr>
          <p:cNvSpPr txBox="1"/>
          <p:nvPr/>
        </p:nvSpPr>
        <p:spPr>
          <a:xfrm>
            <a:off x="5869591" y="3712151"/>
            <a:ext cx="6946699" cy="831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4"/>
              </a:lnSpc>
            </a:pPr>
            <a:r>
              <a:rPr lang="kk-KZ" sz="2400" b="1" dirty="0">
                <a:solidFill>
                  <a:srgbClr val="5271FF"/>
                </a:solidFill>
                <a:latin typeface="Times New Roman" panose="02020603050405020304" pitchFamily="18" charset="0"/>
                <a:ea typeface="Blogger Medium"/>
                <a:cs typeface="Times New Roman" panose="02020603050405020304" pitchFamily="18" charset="0"/>
                <a:sym typeface="Blogger Medium"/>
              </a:rPr>
              <a:t>«Ы.Алтынсарин атындағы орта мектебі»КММ </a:t>
            </a:r>
            <a:endParaRPr lang="en-US" sz="2400" b="1" dirty="0">
              <a:solidFill>
                <a:srgbClr val="5271FF"/>
              </a:solidFill>
              <a:latin typeface="Times New Roman" panose="02020603050405020304" pitchFamily="18" charset="0"/>
              <a:ea typeface="Blogger Medium"/>
              <a:cs typeface="Times New Roman" panose="02020603050405020304" pitchFamily="18" charset="0"/>
              <a:sym typeface="Blogger Medium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F1C84CD-E887-545B-7A95-150F148D671D}"/>
              </a:ext>
            </a:extLst>
          </p:cNvPr>
          <p:cNvSpPr txBox="1"/>
          <p:nvPr/>
        </p:nvSpPr>
        <p:spPr>
          <a:xfrm>
            <a:off x="5888774" y="3745495"/>
            <a:ext cx="7075832" cy="4138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4"/>
              </a:lnSpc>
            </a:pPr>
            <a:endParaRPr lang="kk-KZ" sz="3600" b="1" dirty="0">
              <a:solidFill>
                <a:srgbClr val="5271FF"/>
              </a:solidFill>
              <a:latin typeface="Times New Roman" panose="02020603050405020304" pitchFamily="18" charset="0"/>
              <a:ea typeface="Blogger Medium"/>
              <a:cs typeface="Times New Roman" panose="02020603050405020304" pitchFamily="18" charset="0"/>
              <a:sym typeface="Blogger Medium"/>
            </a:endParaRPr>
          </a:p>
          <a:p>
            <a:pPr algn="ctr">
              <a:lnSpc>
                <a:spcPts val="7924"/>
              </a:lnSpc>
            </a:pPr>
            <a:r>
              <a:rPr lang="kk-KZ" sz="3600" b="1" dirty="0">
                <a:solidFill>
                  <a:srgbClr val="5271FF"/>
                </a:solidFill>
                <a:latin typeface="Times New Roman" panose="02020603050405020304" pitchFamily="18" charset="0"/>
                <a:ea typeface="Blogger Medium"/>
                <a:cs typeface="Times New Roman" panose="02020603050405020304" pitchFamily="18" charset="0"/>
                <a:sym typeface="Blogger Medium"/>
              </a:rPr>
              <a:t>Жоба тақырыбы:</a:t>
            </a:r>
          </a:p>
          <a:p>
            <a:pPr algn="ctr"/>
            <a:r>
              <a:rPr lang="kk-KZ" sz="3600" b="1" dirty="0">
                <a:solidFill>
                  <a:srgbClr val="5271FF"/>
                </a:solidFill>
                <a:latin typeface="Times New Roman" panose="02020603050405020304" pitchFamily="18" charset="0"/>
                <a:ea typeface="Blogger Medium"/>
                <a:cs typeface="Times New Roman" panose="02020603050405020304" pitchFamily="18" charset="0"/>
                <a:sym typeface="Blogger Medium"/>
              </a:rPr>
              <a:t>«</a:t>
            </a:r>
            <a:r>
              <a:rPr lang="en-US" sz="3600" b="1" dirty="0" err="1">
                <a:solidFill>
                  <a:srgbClr val="5271FF"/>
                </a:solidFill>
                <a:latin typeface="Times New Roman" panose="02020603050405020304" pitchFamily="18" charset="0"/>
                <a:ea typeface="Blogger Medium"/>
                <a:cs typeface="Times New Roman" panose="02020603050405020304" pitchFamily="18" charset="0"/>
                <a:sym typeface="Blogger Medium"/>
              </a:rPr>
              <a:t>AquaGuardian</a:t>
            </a:r>
            <a:r>
              <a:rPr lang="en-US" sz="3600" b="1" dirty="0">
                <a:solidFill>
                  <a:srgbClr val="5271FF"/>
                </a:solidFill>
                <a:latin typeface="Times New Roman" panose="02020603050405020304" pitchFamily="18" charset="0"/>
                <a:ea typeface="Blogger Medium"/>
                <a:cs typeface="Times New Roman" panose="02020603050405020304" pitchFamily="18" charset="0"/>
                <a:sym typeface="Blogger Medium"/>
              </a:rPr>
              <a:t> AI</a:t>
            </a:r>
            <a:r>
              <a:rPr lang="kk-KZ" sz="3600" b="1" dirty="0">
                <a:solidFill>
                  <a:srgbClr val="5271FF"/>
                </a:solidFill>
                <a:latin typeface="Times New Roman" panose="02020603050405020304" pitchFamily="18" charset="0"/>
                <a:ea typeface="Blogger Medium"/>
                <a:cs typeface="Times New Roman" panose="02020603050405020304" pitchFamily="18" charset="0"/>
                <a:sym typeface="Blogger Medium"/>
              </a:rPr>
              <a:t>»-</a:t>
            </a:r>
            <a:r>
              <a:rPr lang="kk-KZ" sz="2400" b="1" dirty="0">
                <a:solidFill>
                  <a:srgbClr val="5271FF"/>
                </a:solidFill>
                <a:latin typeface="Times New Roman" panose="02020603050405020304" pitchFamily="18" charset="0"/>
                <a:ea typeface="Blogger Medium"/>
                <a:cs typeface="Times New Roman" panose="02020603050405020304" pitchFamily="18" charset="0"/>
                <a:sym typeface="Blogger Medium"/>
              </a:rPr>
              <a:t>спутникпен басқарылатын автономды су көлігі және құтқарушы роботтар жүйесі</a:t>
            </a:r>
          </a:p>
          <a:p>
            <a:pPr algn="ctr">
              <a:lnSpc>
                <a:spcPts val="7924"/>
              </a:lnSpc>
            </a:pPr>
            <a:r>
              <a:rPr lang="ru-KZ" b="1" dirty="0"/>
              <a:t>  </a:t>
            </a:r>
            <a:endParaRPr lang="kk-KZ" sz="36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31D3BD-7BE7-1EBC-7EE9-6BBA9FD15F30}"/>
              </a:ext>
            </a:extLst>
          </p:cNvPr>
          <p:cNvSpPr txBox="1"/>
          <p:nvPr/>
        </p:nvSpPr>
        <p:spPr>
          <a:xfrm>
            <a:off x="8006675" y="7627303"/>
            <a:ext cx="3499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k-KZ" sz="3200" b="1" dirty="0">
                <a:solidFill>
                  <a:srgbClr val="5271FF"/>
                </a:solidFill>
                <a:latin typeface="Times New Roman" panose="02020603050405020304" pitchFamily="18" charset="0"/>
                <a:ea typeface="Blogger Medium"/>
                <a:cs typeface="Times New Roman" panose="02020603050405020304" pitchFamily="18" charset="0"/>
                <a:sym typeface="Blogger Medium"/>
              </a:rPr>
              <a:t>«Бірлік» тобы</a:t>
            </a:r>
            <a:r>
              <a:rPr kumimoji="0" lang="kk-KZ" sz="3200" b="1" i="0" u="none" strike="noStrike" kern="1200" cap="none" spc="0" normalizeH="0" baseline="0" noProof="0" dirty="0">
                <a:ln>
                  <a:noFill/>
                </a:ln>
                <a:solidFill>
                  <a:srgbClr val="5271FF"/>
                </a:solidFill>
                <a:effectLst/>
                <a:uLnTx/>
                <a:uFillTx/>
                <a:latin typeface="Times New Roman" panose="02020603050405020304" pitchFamily="18" charset="0"/>
                <a:ea typeface="Blogger Medium"/>
                <a:cs typeface="Times New Roman" panose="02020603050405020304" pitchFamily="18" charset="0"/>
                <a:sym typeface="Blogger Medium"/>
              </a:rPr>
              <a:t> </a:t>
            </a:r>
            <a:endParaRPr lang="x-none" sz="32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369C8F1-C618-4903-9009-5312F4B58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66" y="2615124"/>
            <a:ext cx="1816295" cy="119399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196EC4A-7DFC-F427-AF74-3DE27BFF8A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406"/>
          <a:stretch/>
        </p:blipFill>
        <p:spPr>
          <a:xfrm>
            <a:off x="1189720" y="7408897"/>
            <a:ext cx="2120417" cy="17960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Arduino-controlled Drawing Robot (Review) | Elektor Magazine">
            <a:extLst>
              <a:ext uri="{FF2B5EF4-FFF2-40B4-BE49-F238E27FC236}">
                <a16:creationId xmlns:a16="http://schemas.microsoft.com/office/drawing/2014/main" id="{AB81335B-8C7D-3D59-16D2-0353B0A0C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579" y="7054770"/>
            <a:ext cx="1655153" cy="14369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Сегодня, 62 года назад, на околоземную орбиту был выведен ...">
            <a:extLst>
              <a:ext uri="{FF2B5EF4-FFF2-40B4-BE49-F238E27FC236}">
                <a16:creationId xmlns:a16="http://schemas.microsoft.com/office/drawing/2014/main" id="{BFBE64F7-67A8-0F5B-D4AC-EA9F8FAFF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30" y="352973"/>
            <a:ext cx="2047875" cy="20504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13">
            <a:extLst>
              <a:ext uri="{FF2B5EF4-FFF2-40B4-BE49-F238E27FC236}">
                <a16:creationId xmlns:a16="http://schemas.microsoft.com/office/drawing/2014/main" id="{6C7308B3-1676-F7AD-0ACD-9E8A3CBAF7FA}"/>
              </a:ext>
            </a:extLst>
          </p:cNvPr>
          <p:cNvGrpSpPr/>
          <p:nvPr/>
        </p:nvGrpSpPr>
        <p:grpSpPr>
          <a:xfrm>
            <a:off x="13269785" y="1954213"/>
            <a:ext cx="2120417" cy="2120417"/>
            <a:chOff x="0" y="0"/>
            <a:chExt cx="812800" cy="812800"/>
          </a:xfrm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38EB5821-553E-B90B-252F-E8BAFEA1CB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9B32F393-7455-C3AC-3E54-E33500AA8EA8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pic>
        <p:nvPicPr>
          <p:cNvPr id="26" name="Picture 4" descr="Море внутри. Краткий путеводитель по невидимым океанам ...">
            <a:extLst>
              <a:ext uri="{FF2B5EF4-FFF2-40B4-BE49-F238E27FC236}">
                <a16:creationId xmlns:a16="http://schemas.microsoft.com/office/drawing/2014/main" id="{1F6C37A1-5B1B-DBBA-EE47-10CE67AD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8895" y="2072352"/>
            <a:ext cx="1822555" cy="200227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FD66-5BCB-AF73-0355-38D90746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2D6CA4-95FE-642B-76EC-89EEFA9965F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11ACE92-C936-798B-33C6-B3D9C9083B08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79ACE7C-F09B-1A41-215C-9749FDD85E73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98A51FE-2BA9-CAA0-9269-AB16C990F352}"/>
              </a:ext>
            </a:extLst>
          </p:cNvPr>
          <p:cNvGrpSpPr/>
          <p:nvPr/>
        </p:nvGrpSpPr>
        <p:grpSpPr>
          <a:xfrm>
            <a:off x="4584731" y="584231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9CBE7BE-96F8-9539-F3B6-C379B66695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362D2FB-61B8-691B-3084-1C5205C87C9E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3CEAC04-72F5-1CB2-9474-CE07220B38F2}"/>
              </a:ext>
            </a:extLst>
          </p:cNvPr>
          <p:cNvSpPr txBox="1"/>
          <p:nvPr/>
        </p:nvSpPr>
        <p:spPr>
          <a:xfrm>
            <a:off x="6219890" y="3314700"/>
            <a:ext cx="9144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 err="1"/>
              <a:t>Құтқару</a:t>
            </a:r>
            <a:r>
              <a:rPr lang="ru-RU" sz="4000" dirty="0"/>
              <a:t> </a:t>
            </a:r>
            <a:r>
              <a:rPr lang="ru-RU" sz="4000" dirty="0" err="1"/>
              <a:t>жүйесі</a:t>
            </a:r>
            <a:endParaRPr lang="ru-RU" sz="4000" dirty="0"/>
          </a:p>
          <a:p>
            <a:r>
              <a:rPr lang="ru-RU" sz="4000" dirty="0"/>
              <a:t>Егер </a:t>
            </a:r>
            <a:r>
              <a:rPr lang="ru-RU" sz="4000" dirty="0" err="1"/>
              <a:t>адамға</a:t>
            </a:r>
            <a:r>
              <a:rPr lang="ru-RU" sz="4000" dirty="0"/>
              <a:t> </a:t>
            </a:r>
            <a:r>
              <a:rPr lang="ru-RU" sz="4000" dirty="0" err="1"/>
              <a:t>қауіп</a:t>
            </a:r>
            <a:r>
              <a:rPr lang="ru-RU" sz="4000" dirty="0"/>
              <a:t> </a:t>
            </a:r>
            <a:r>
              <a:rPr lang="ru-RU" sz="4000" dirty="0" err="1"/>
              <a:t>төнсе</a:t>
            </a:r>
            <a:r>
              <a:rPr lang="ru-RU" sz="4000" dirty="0"/>
              <a:t>:</a:t>
            </a:r>
          </a:p>
          <a:p>
            <a:r>
              <a:rPr lang="ru-RU" sz="4000" dirty="0"/>
              <a:t>➡️ Спутник </a:t>
            </a:r>
            <a:r>
              <a:rPr lang="ru-RU" sz="4000" dirty="0" err="1"/>
              <a:t>анықтайды</a:t>
            </a:r>
            <a:endParaRPr lang="ru-RU" sz="4000" dirty="0"/>
          </a:p>
          <a:p>
            <a:r>
              <a:rPr lang="ru-RU" sz="4000" dirty="0"/>
              <a:t>➡️ </a:t>
            </a:r>
            <a:r>
              <a:rPr lang="en-US" sz="4000" dirty="0"/>
              <a:t>AI </a:t>
            </a:r>
            <a:r>
              <a:rPr lang="ru-RU" sz="4000" dirty="0" err="1"/>
              <a:t>тексереді</a:t>
            </a:r>
            <a:endParaRPr lang="ru-RU" sz="4000" dirty="0"/>
          </a:p>
          <a:p>
            <a:r>
              <a:rPr lang="ru-RU" sz="4000" dirty="0"/>
              <a:t>➡️ Робот </a:t>
            </a:r>
            <a:r>
              <a:rPr lang="ru-RU" sz="4000" dirty="0" err="1"/>
              <a:t>автоматты</a:t>
            </a:r>
            <a:r>
              <a:rPr lang="ru-RU" sz="4000" dirty="0"/>
              <a:t> </a:t>
            </a:r>
            <a:r>
              <a:rPr lang="ru-RU" sz="4000" dirty="0" err="1"/>
              <a:t>көмектеседі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9143086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3064C-D3B4-C943-C643-ADAC03D06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20B87C-5EDD-7542-74FB-608906EEC89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EA69F4A-79CB-518A-CEF5-2F8D5FE7F309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5213FE5-9211-CB07-0EB7-1050C527B0BD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4832356-BC4B-7949-73CC-1BCE43DD9B0A}"/>
              </a:ext>
            </a:extLst>
          </p:cNvPr>
          <p:cNvGrpSpPr/>
          <p:nvPr/>
        </p:nvGrpSpPr>
        <p:grpSpPr>
          <a:xfrm>
            <a:off x="4584731" y="584231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AF1622C-235D-4C5A-31D4-11F068A9D6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95B6AC7-45CF-EC9C-DC20-93061790508E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105336-9704-50B6-9A1D-CEA0FD2BA341}"/>
              </a:ext>
            </a:extLst>
          </p:cNvPr>
          <p:cNvSpPr txBox="1"/>
          <p:nvPr/>
        </p:nvSpPr>
        <p:spPr>
          <a:xfrm>
            <a:off x="6930509" y="3467957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Экология </a:t>
            </a:r>
            <a:r>
              <a:rPr lang="ru-RU" sz="3600" dirty="0" err="1"/>
              <a:t>бақылау</a:t>
            </a:r>
            <a:endParaRPr lang="ru-RU" sz="3600" dirty="0"/>
          </a:p>
          <a:p>
            <a:r>
              <a:rPr lang="en-US" sz="3600" dirty="0"/>
              <a:t>PH </a:t>
            </a:r>
            <a:r>
              <a:rPr lang="ru-RU" sz="3600" dirty="0"/>
              <a:t>датчик:</a:t>
            </a:r>
          </a:p>
          <a:p>
            <a:r>
              <a:rPr lang="ru-RU" sz="3600" dirty="0"/>
              <a:t>•	Су </a:t>
            </a:r>
            <a:r>
              <a:rPr lang="ru-RU" sz="3600" dirty="0" err="1"/>
              <a:t>сапасын</a:t>
            </a:r>
            <a:r>
              <a:rPr lang="ru-RU" sz="3600" dirty="0"/>
              <a:t> </a:t>
            </a:r>
            <a:r>
              <a:rPr lang="ru-RU" sz="3600" dirty="0" err="1"/>
              <a:t>тексереді</a:t>
            </a:r>
            <a:endParaRPr lang="ru-RU" sz="3600" dirty="0"/>
          </a:p>
          <a:p>
            <a:r>
              <a:rPr lang="en-US" sz="3600" dirty="0"/>
              <a:t>AI:</a:t>
            </a:r>
          </a:p>
          <a:p>
            <a:r>
              <a:rPr lang="en-US" sz="3600" dirty="0"/>
              <a:t>➡️ </a:t>
            </a:r>
            <a:r>
              <a:rPr lang="ru-RU" sz="3600" dirty="0" err="1"/>
              <a:t>Ластануды</a:t>
            </a:r>
            <a:r>
              <a:rPr lang="ru-RU" sz="3600" dirty="0"/>
              <a:t> </a:t>
            </a:r>
            <a:r>
              <a:rPr lang="ru-RU" sz="3600" dirty="0" err="1"/>
              <a:t>анықтайды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4839327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36CC9-3B64-B65C-6799-3E85EB68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9A893B-EBE6-6DBA-D37C-6E3AB5F1EE4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E08EE4-FDBF-8B97-EB31-3D459507B96C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BA44E77-EEBB-4318-5BF4-EEC6BA302547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8001638-FC10-4474-1B0B-EC410F38225E}"/>
              </a:ext>
            </a:extLst>
          </p:cNvPr>
          <p:cNvGrpSpPr/>
          <p:nvPr/>
        </p:nvGrpSpPr>
        <p:grpSpPr>
          <a:xfrm>
            <a:off x="4584731" y="584231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5D9DDFF-7ADC-C259-C9F9-3FEFC068951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2E64E36-BE08-1FB4-1A0D-9D191F69AA0B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EC974B7-44D0-38D5-A63A-B31086993B6C}"/>
              </a:ext>
            </a:extLst>
          </p:cNvPr>
          <p:cNvSpPr txBox="1"/>
          <p:nvPr/>
        </p:nvSpPr>
        <p:spPr>
          <a:xfrm>
            <a:off x="7086600" y="3695700"/>
            <a:ext cx="9144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 err="1"/>
              <a:t>Қоқыс</a:t>
            </a:r>
            <a:r>
              <a:rPr lang="ru-RU" sz="3600" dirty="0"/>
              <a:t> </a:t>
            </a:r>
            <a:r>
              <a:rPr lang="ru-RU" sz="3600" dirty="0" err="1"/>
              <a:t>тазалау</a:t>
            </a:r>
            <a:endParaRPr lang="ru-RU" sz="3600" dirty="0"/>
          </a:p>
          <a:p>
            <a:r>
              <a:rPr lang="ru-RU" sz="3600" dirty="0"/>
              <a:t>Камера:</a:t>
            </a:r>
          </a:p>
          <a:p>
            <a:r>
              <a:rPr lang="ru-RU" sz="3600" dirty="0"/>
              <a:t>•	Пластик</a:t>
            </a:r>
          </a:p>
          <a:p>
            <a:r>
              <a:rPr lang="ru-RU" sz="3600" dirty="0"/>
              <a:t>•	</a:t>
            </a:r>
            <a:r>
              <a:rPr lang="ru-RU" sz="3600" dirty="0" err="1"/>
              <a:t>Қалдықтар</a:t>
            </a:r>
            <a:endParaRPr lang="ru-RU" sz="3600" dirty="0"/>
          </a:p>
          <a:p>
            <a:r>
              <a:rPr lang="ru-RU" sz="3600" dirty="0"/>
              <a:t>Робот:</a:t>
            </a:r>
          </a:p>
          <a:p>
            <a:r>
              <a:rPr lang="ru-RU" sz="3600" dirty="0"/>
              <a:t>➡️ </a:t>
            </a:r>
            <a:r>
              <a:rPr lang="ru-RU" sz="3600" dirty="0" err="1"/>
              <a:t>Қоқысты</a:t>
            </a:r>
            <a:r>
              <a:rPr lang="ru-RU" sz="3600" dirty="0"/>
              <a:t> </a:t>
            </a:r>
            <a:r>
              <a:rPr lang="ru-RU" sz="3600" dirty="0" err="1"/>
              <a:t>автоматты</a:t>
            </a:r>
            <a:r>
              <a:rPr lang="ru-RU" sz="3600" dirty="0"/>
              <a:t> </a:t>
            </a:r>
            <a:r>
              <a:rPr lang="ru-RU" sz="3600" dirty="0" err="1"/>
              <a:t>жинайды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2400914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D7DA5-075C-F18F-9BD8-D00CBD888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9B5E32-B15D-5FF4-5D64-0D90422836C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564275D-AEC5-2E26-A9C5-4F130F82C126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CF0A7AA-DFDE-2704-4570-F4EF47A31964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5A0912D-7628-A57F-134A-33B569A6A8E0}"/>
              </a:ext>
            </a:extLst>
          </p:cNvPr>
          <p:cNvGrpSpPr/>
          <p:nvPr/>
        </p:nvGrpSpPr>
        <p:grpSpPr>
          <a:xfrm>
            <a:off x="4584732" y="584232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C106952-7526-EB1C-F7B7-DFCED023C5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6661353-5121-EF7D-983B-F65B897E643E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EF7DF8-2193-7733-4543-B8D566998B66}"/>
              </a:ext>
            </a:extLst>
          </p:cNvPr>
          <p:cNvSpPr txBox="1"/>
          <p:nvPr/>
        </p:nvSpPr>
        <p:spPr>
          <a:xfrm>
            <a:off x="7010400" y="4000500"/>
            <a:ext cx="9144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MVP</a:t>
            </a:r>
          </a:p>
          <a:p>
            <a:r>
              <a:rPr lang="ru-RU" sz="2800" dirty="0" err="1"/>
              <a:t>Қазір</a:t>
            </a:r>
            <a:r>
              <a:rPr lang="ru-RU" sz="2800" dirty="0"/>
              <a:t>:</a:t>
            </a:r>
          </a:p>
          <a:p>
            <a:r>
              <a:rPr lang="ru-RU" sz="2800" dirty="0"/>
              <a:t>✔ 3</a:t>
            </a:r>
            <a:r>
              <a:rPr lang="en-US" sz="2800" dirty="0"/>
              <a:t>D </a:t>
            </a:r>
            <a:r>
              <a:rPr lang="ru-RU" sz="2800" dirty="0"/>
              <a:t>робот </a:t>
            </a:r>
            <a:r>
              <a:rPr lang="ru-RU" sz="2800" dirty="0" err="1"/>
              <a:t>модельдері</a:t>
            </a:r>
            <a:r>
              <a:rPr lang="ru-RU" sz="2800" dirty="0"/>
              <a:t> бар</a:t>
            </a:r>
          </a:p>
          <a:p>
            <a:r>
              <a:rPr lang="ru-RU" sz="2800" dirty="0"/>
              <a:t>✔ Су </a:t>
            </a:r>
            <a:r>
              <a:rPr lang="ru-RU" sz="2800" dirty="0" err="1"/>
              <a:t>көлігі</a:t>
            </a:r>
            <a:r>
              <a:rPr lang="ru-RU" sz="2800" dirty="0"/>
              <a:t> </a:t>
            </a:r>
            <a:r>
              <a:rPr lang="ru-RU" sz="2800" dirty="0" err="1"/>
              <a:t>концепциясы</a:t>
            </a:r>
            <a:r>
              <a:rPr lang="ru-RU" sz="2800" dirty="0"/>
              <a:t> бар</a:t>
            </a:r>
          </a:p>
          <a:p>
            <a:r>
              <a:rPr lang="ru-RU" sz="2800" dirty="0"/>
              <a:t>✔ </a:t>
            </a:r>
            <a:r>
              <a:rPr lang="en-US" sz="2800" dirty="0"/>
              <a:t>PH </a:t>
            </a:r>
            <a:r>
              <a:rPr lang="ru-RU" sz="2800" dirty="0" err="1"/>
              <a:t>тексеру</a:t>
            </a:r>
            <a:r>
              <a:rPr lang="ru-RU" sz="2800" dirty="0"/>
              <a:t> </a:t>
            </a:r>
            <a:r>
              <a:rPr lang="ru-RU" sz="2800" dirty="0" err="1"/>
              <a:t>жүйесі</a:t>
            </a:r>
            <a:r>
              <a:rPr lang="ru-RU" sz="2800" dirty="0"/>
              <a:t> бар</a:t>
            </a:r>
          </a:p>
        </p:txBody>
      </p:sp>
    </p:spTree>
    <p:extLst>
      <p:ext uri="{BB962C8B-B14F-4D97-AF65-F5344CB8AC3E}">
        <p14:creationId xmlns:p14="http://schemas.microsoft.com/office/powerpoint/2010/main" val="291417770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C0A02-573A-C4D7-FEC3-EB0492B23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43E748-28EE-6360-72B1-5228F262A59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456E39D-110A-981D-8CA3-949BFED907ED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0D0FC76-3492-2BF7-B4D7-AA15AE9F3343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6C173CA-7AF6-1584-8BEA-BBD0E658280A}"/>
              </a:ext>
            </a:extLst>
          </p:cNvPr>
          <p:cNvGrpSpPr/>
          <p:nvPr/>
        </p:nvGrpSpPr>
        <p:grpSpPr>
          <a:xfrm>
            <a:off x="4648779" y="584231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615547E-E34A-8A68-37C7-7C90E1749D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3A701B4-36DB-6DA3-CAD4-D649861E053B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9286A4-D08E-19EF-8430-190D12E3F9EC}"/>
              </a:ext>
            </a:extLst>
          </p:cNvPr>
          <p:cNvSpPr txBox="1"/>
          <p:nvPr/>
        </p:nvSpPr>
        <p:spPr>
          <a:xfrm>
            <a:off x="7346123" y="3773030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 err="1"/>
              <a:t>Қолдану</a:t>
            </a:r>
            <a:r>
              <a:rPr lang="ru-RU" sz="3600" dirty="0"/>
              <a:t> </a:t>
            </a:r>
            <a:r>
              <a:rPr lang="ru-RU" sz="3600" dirty="0" err="1"/>
              <a:t>аймағы</a:t>
            </a:r>
            <a:endParaRPr lang="ru-RU" sz="3600" dirty="0"/>
          </a:p>
          <a:p>
            <a:r>
              <a:rPr lang="ru-RU" sz="3600" dirty="0"/>
              <a:t>•	</a:t>
            </a:r>
            <a:r>
              <a:rPr lang="ru-RU" sz="3600" dirty="0" err="1"/>
              <a:t>Көлдер</a:t>
            </a:r>
            <a:endParaRPr lang="ru-RU" sz="3600" dirty="0"/>
          </a:p>
          <a:p>
            <a:r>
              <a:rPr lang="ru-RU" sz="3600" dirty="0"/>
              <a:t>•	</a:t>
            </a:r>
            <a:r>
              <a:rPr lang="ru-RU" sz="3600" dirty="0" err="1"/>
              <a:t>Өзендер</a:t>
            </a:r>
            <a:endParaRPr lang="ru-RU" sz="3600" dirty="0"/>
          </a:p>
          <a:p>
            <a:r>
              <a:rPr lang="ru-RU" sz="3600" dirty="0"/>
              <a:t>•	</a:t>
            </a:r>
            <a:r>
              <a:rPr lang="ru-RU" sz="3600" dirty="0" err="1"/>
              <a:t>Туристік</a:t>
            </a:r>
            <a:r>
              <a:rPr lang="ru-RU" sz="3600" dirty="0"/>
              <a:t> </a:t>
            </a:r>
            <a:r>
              <a:rPr lang="ru-RU" sz="3600" dirty="0" err="1"/>
              <a:t>аймақтар</a:t>
            </a:r>
            <a:endParaRPr lang="ru-RU" sz="3600" dirty="0"/>
          </a:p>
          <a:p>
            <a:r>
              <a:rPr lang="ru-RU" sz="3600" dirty="0"/>
              <a:t>•	</a:t>
            </a:r>
            <a:r>
              <a:rPr lang="ru-RU" sz="3600" dirty="0" err="1"/>
              <a:t>Қалалық</a:t>
            </a:r>
            <a:r>
              <a:rPr lang="ru-RU" sz="3600" dirty="0"/>
              <a:t> су </a:t>
            </a:r>
            <a:r>
              <a:rPr lang="ru-RU" sz="3600" dirty="0" err="1"/>
              <a:t>айдындары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5250890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4E703-AA20-AA6D-68B2-B20CA116F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5FDDCC-03D7-BD1D-5A00-75CEC3CE12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CD24C7B-6011-CBA8-009E-A84628A9DE27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61D705B-B1FC-3D90-3EA8-3F08A32116D6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6804EAB-51E0-8157-1B4A-BD5E6DB03EA4}"/>
              </a:ext>
            </a:extLst>
          </p:cNvPr>
          <p:cNvGrpSpPr/>
          <p:nvPr/>
        </p:nvGrpSpPr>
        <p:grpSpPr>
          <a:xfrm>
            <a:off x="4584731" y="584231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7E3229-2777-AFE5-8EA3-E69BCED352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17D4249-2007-6C1D-92E2-76AB3C1A4572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8AC45A5-FF7F-2EAC-641D-E38531181853}"/>
              </a:ext>
            </a:extLst>
          </p:cNvPr>
          <p:cNvSpPr txBox="1"/>
          <p:nvPr/>
        </p:nvSpPr>
        <p:spPr>
          <a:xfrm>
            <a:off x="6940503" y="3924300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 err="1"/>
              <a:t>Клиенттер</a:t>
            </a:r>
            <a:endParaRPr lang="ru-RU" sz="3200" dirty="0"/>
          </a:p>
          <a:p>
            <a:r>
              <a:rPr lang="ru-RU" sz="3200" dirty="0"/>
              <a:t>•	ТЖ </a:t>
            </a:r>
            <a:r>
              <a:rPr lang="ru-RU" sz="3200" dirty="0" err="1"/>
              <a:t>қызметі</a:t>
            </a:r>
            <a:endParaRPr lang="ru-RU" sz="3200" dirty="0"/>
          </a:p>
          <a:p>
            <a:r>
              <a:rPr lang="ru-RU" sz="3200" dirty="0"/>
              <a:t>•	</a:t>
            </a:r>
            <a:r>
              <a:rPr lang="ru-RU" sz="3200" dirty="0" err="1"/>
              <a:t>Әкімдік</a:t>
            </a:r>
            <a:endParaRPr lang="ru-RU" sz="3200" dirty="0"/>
          </a:p>
          <a:p>
            <a:r>
              <a:rPr lang="ru-RU" sz="3200" dirty="0"/>
              <a:t>•	</a:t>
            </a:r>
            <a:r>
              <a:rPr lang="ru-RU" sz="3200" dirty="0" err="1"/>
              <a:t>Курорттар</a:t>
            </a:r>
            <a:endParaRPr lang="ru-RU" sz="3200" dirty="0"/>
          </a:p>
          <a:p>
            <a:r>
              <a:rPr lang="ru-RU" sz="3200" dirty="0"/>
              <a:t>•	Экология </a:t>
            </a:r>
            <a:r>
              <a:rPr lang="ru-RU" sz="3200" dirty="0" err="1"/>
              <a:t>ұйымдары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534913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2334-24EB-45F4-FD8E-20B735A8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20E1103-182E-CD15-D21B-0FA284A76A1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4A1CD01-1AB1-719F-38D6-38719889B66C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23C215C-31ED-C966-74D4-29C0F97CA8C6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FC6755F-4D93-309F-5AA8-DF9B2CA2B1D3}"/>
              </a:ext>
            </a:extLst>
          </p:cNvPr>
          <p:cNvGrpSpPr/>
          <p:nvPr/>
        </p:nvGrpSpPr>
        <p:grpSpPr>
          <a:xfrm>
            <a:off x="4584732" y="584232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41CECC7-677C-30A8-1208-C1380F9F86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EC2415A-018D-F46C-33E2-B7D8062D3675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AB6E2D-CB1E-2F5D-E943-9148B324193A}"/>
              </a:ext>
            </a:extLst>
          </p:cNvPr>
          <p:cNvSpPr txBox="1"/>
          <p:nvPr/>
        </p:nvSpPr>
        <p:spPr>
          <a:xfrm>
            <a:off x="7863871" y="3773031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Бизнес модель</a:t>
            </a:r>
          </a:p>
          <a:p>
            <a:r>
              <a:rPr lang="ru-RU" sz="3200" dirty="0" err="1"/>
              <a:t>Табыс</a:t>
            </a:r>
            <a:r>
              <a:rPr lang="ru-RU" sz="3200" dirty="0"/>
              <a:t>:</a:t>
            </a:r>
          </a:p>
          <a:p>
            <a:r>
              <a:rPr lang="ru-RU" sz="3200" dirty="0"/>
              <a:t>✔ </a:t>
            </a:r>
            <a:r>
              <a:rPr lang="ru-RU" sz="3200" dirty="0" err="1"/>
              <a:t>Жүйені</a:t>
            </a:r>
            <a:r>
              <a:rPr lang="ru-RU" sz="3200" dirty="0"/>
              <a:t> сату</a:t>
            </a:r>
          </a:p>
          <a:p>
            <a:r>
              <a:rPr lang="ru-RU" sz="3200" dirty="0"/>
              <a:t>✔ </a:t>
            </a:r>
            <a:r>
              <a:rPr lang="ru-RU" sz="3200" dirty="0" err="1"/>
              <a:t>Қызмет</a:t>
            </a:r>
            <a:r>
              <a:rPr lang="ru-RU" sz="3200" dirty="0"/>
              <a:t> </a:t>
            </a:r>
            <a:r>
              <a:rPr lang="ru-RU" sz="3200" dirty="0" err="1"/>
              <a:t>көрсету</a:t>
            </a:r>
            <a:endParaRPr lang="ru-RU" sz="3200" dirty="0"/>
          </a:p>
          <a:p>
            <a:r>
              <a:rPr lang="ru-RU" sz="3200" dirty="0"/>
              <a:t>✔ </a:t>
            </a:r>
            <a:r>
              <a:rPr lang="ru-RU" sz="3200" dirty="0" err="1"/>
              <a:t>Экологиялық</a:t>
            </a:r>
            <a:r>
              <a:rPr lang="ru-RU" sz="3200" dirty="0"/>
              <a:t>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045333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572000" y="582357"/>
            <a:ext cx="9118537" cy="91185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908D09-2435-D29C-0304-E1AE1F1F4B75}"/>
              </a:ext>
            </a:extLst>
          </p:cNvPr>
          <p:cNvSpPr txBox="1"/>
          <p:nvPr/>
        </p:nvSpPr>
        <p:spPr>
          <a:xfrm>
            <a:off x="8001000" y="3487319"/>
            <a:ext cx="9144000" cy="3658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KZ" sz="3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Қорытынды</a:t>
            </a:r>
            <a:endParaRPr lang="ru-KZ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AquaGuardian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AI:</a:t>
            </a:r>
            <a:endParaRPr lang="ru-KZ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KZ" sz="32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🚀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Ғарыш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қолданады</a:t>
            </a:r>
            <a:b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KZ" sz="32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🤖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AI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қолданады</a:t>
            </a:r>
            <a:b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KZ" sz="32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🛟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Адам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өмірін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сақтайды</a:t>
            </a:r>
            <a:b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KZ" sz="32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🌊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Экологияны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қорғайды</a:t>
            </a:r>
            <a:endParaRPr lang="ru-KZ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188DF-38EC-66BF-0720-71038220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5855B1-6DF7-2922-BD81-A9AB0E67F51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6EB595A-81A9-A1A9-8225-17D7C121E548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C8F5CB5-BB2E-FA6F-9473-E41D6D1E7D8B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78E7063-6273-11A3-87C8-AA98E547F589}"/>
              </a:ext>
            </a:extLst>
          </p:cNvPr>
          <p:cNvGrpSpPr/>
          <p:nvPr/>
        </p:nvGrpSpPr>
        <p:grpSpPr>
          <a:xfrm>
            <a:off x="4584732" y="584232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6461FB7-AE14-5C39-D871-024BB4A661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6D57114-6A57-74C1-5C32-A3BBA7B74517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0F0B4E9-5F17-14C5-201D-1EE2D8FA3C6F}"/>
              </a:ext>
            </a:extLst>
          </p:cNvPr>
          <p:cNvSpPr txBox="1"/>
          <p:nvPr/>
        </p:nvSpPr>
        <p:spPr>
          <a:xfrm>
            <a:off x="4562247" y="4533900"/>
            <a:ext cx="9551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sz="6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Назарларыңызға рахмет!</a:t>
            </a:r>
            <a:endParaRPr lang="x-none" sz="6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32367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68" t="-34715" r="-74785" b="-113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159" y="-320181"/>
            <a:ext cx="10791649" cy="10791649"/>
          </a:xfrm>
          <a:custGeom>
            <a:avLst/>
            <a:gdLst/>
            <a:ahLst/>
            <a:cxnLst/>
            <a:rect l="l" t="t" r="r" b="b"/>
            <a:pathLst>
              <a:path w="10791649" h="10791649">
                <a:moveTo>
                  <a:pt x="0" y="0"/>
                </a:moveTo>
                <a:lnTo>
                  <a:pt x="10791649" y="0"/>
                </a:lnTo>
                <a:lnTo>
                  <a:pt x="10791649" y="10791649"/>
                </a:lnTo>
                <a:lnTo>
                  <a:pt x="0" y="10791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12900" y="892986"/>
            <a:ext cx="8365313" cy="836531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x-none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10800" y="342900"/>
            <a:ext cx="14602112" cy="10984299"/>
          </a:xfrm>
          <a:custGeom>
            <a:avLst/>
            <a:gdLst/>
            <a:ahLst/>
            <a:cxnLst/>
            <a:rect l="l" t="t" r="r" b="b"/>
            <a:pathLst>
              <a:path w="14602112" h="10984299">
                <a:moveTo>
                  <a:pt x="0" y="0"/>
                </a:moveTo>
                <a:lnTo>
                  <a:pt x="14602112" y="0"/>
                </a:lnTo>
                <a:lnTo>
                  <a:pt x="14602112" y="10984299"/>
                </a:lnTo>
                <a:lnTo>
                  <a:pt x="0" y="10984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027" t="-35211" r="-46902"/>
            </a:stretch>
          </a:blipFill>
        </p:spPr>
        <p:txBody>
          <a:bodyPr/>
          <a:lstStyle/>
          <a:p>
            <a:endParaRPr lang="x-none" dirty="0"/>
          </a:p>
        </p:txBody>
      </p:sp>
      <p:sp>
        <p:nvSpPr>
          <p:cNvPr id="8" name="AutoShape 8"/>
          <p:cNvSpPr/>
          <p:nvPr/>
        </p:nvSpPr>
        <p:spPr>
          <a:xfrm flipV="1">
            <a:off x="9025389" y="4434566"/>
            <a:ext cx="3563552" cy="118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292079" y="5864902"/>
            <a:ext cx="4886922" cy="94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3"/>
              </a:lnSpc>
            </a:pPr>
            <a:r>
              <a:rPr lang="kk-KZ" sz="4500" b="1" dirty="0">
                <a:solidFill>
                  <a:srgbClr val="5271FF"/>
                </a:solidFill>
                <a:latin typeface="Times New Roman" panose="02020603050405020304" pitchFamily="18" charset="0"/>
                <a:ea typeface="Blogger"/>
                <a:cs typeface="Times New Roman" panose="02020603050405020304" pitchFamily="18" charset="0"/>
                <a:sym typeface="Blogger"/>
              </a:rPr>
              <a:t>Мәселені анықтау</a:t>
            </a:r>
            <a:endParaRPr lang="en-US" sz="4500" b="1" dirty="0">
              <a:solidFill>
                <a:srgbClr val="5271FF"/>
              </a:solidFill>
              <a:latin typeface="Times New Roman" panose="02020603050405020304" pitchFamily="18" charset="0"/>
              <a:ea typeface="Blogger"/>
              <a:cs typeface="Times New Roman" panose="02020603050405020304" pitchFamily="18" charset="0"/>
              <a:sym typeface="Blogg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083940" y="1213092"/>
            <a:ext cx="1135820" cy="71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7"/>
              </a:lnSpc>
              <a:spcBef>
                <a:spcPct val="0"/>
              </a:spcBef>
            </a:pPr>
            <a:r>
              <a:rPr lang="en-US" sz="4881" b="1" dirty="0">
                <a:solidFill>
                  <a:srgbClr val="F6F6F6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01.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83939" y="3754312"/>
            <a:ext cx="1135820" cy="71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7"/>
              </a:lnSpc>
              <a:spcBef>
                <a:spcPct val="0"/>
              </a:spcBef>
            </a:pPr>
            <a:r>
              <a:rPr lang="en-US" sz="4881" b="1" dirty="0">
                <a:solidFill>
                  <a:srgbClr val="F6F6F6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02.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AB580B7D-4321-0901-4661-568835A3CAFD}"/>
              </a:ext>
            </a:extLst>
          </p:cNvPr>
          <p:cNvSpPr txBox="1"/>
          <p:nvPr/>
        </p:nvSpPr>
        <p:spPr>
          <a:xfrm>
            <a:off x="12267080" y="2026683"/>
            <a:ext cx="9387186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k-KZ" sz="4400" b="1" dirty="0">
                <a:solidFill>
                  <a:srgbClr val="5271FF"/>
                </a:solidFill>
                <a:latin typeface="Times New Roman" panose="02020603050405020304" pitchFamily="18" charset="0"/>
                <a:ea typeface="Blogger"/>
                <a:cs typeface="Times New Roman" panose="02020603050405020304" pitchFamily="18" charset="0"/>
                <a:sym typeface="Blogger"/>
              </a:rPr>
              <a:t>Мақсаты:</a:t>
            </a:r>
          </a:p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Спутниктік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навигация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элементтерін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отырып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айдындарындағы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адам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өміріне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жағдайларды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анықтайтын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түрде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көмек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алатын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AquaGuardian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AI»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роботтандырылған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жүйесінің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жасап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шығару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k-KZ" sz="2400" b="1" dirty="0">
                <a:solidFill>
                  <a:srgbClr val="5271FF"/>
                </a:solidFill>
                <a:latin typeface="Times New Roman" panose="02020603050405020304" pitchFamily="18" charset="0"/>
                <a:ea typeface="Blogger"/>
                <a:cs typeface="Times New Roman" panose="02020603050405020304" pitchFamily="18" charset="0"/>
                <a:sym typeface="Blogger"/>
              </a:rPr>
              <a:t>  </a:t>
            </a:r>
            <a:endParaRPr lang="en-US" sz="2400" b="1" dirty="0">
              <a:solidFill>
                <a:srgbClr val="5271FF"/>
              </a:solidFill>
              <a:latin typeface="Times New Roman" panose="02020603050405020304" pitchFamily="18" charset="0"/>
              <a:ea typeface="Blogger"/>
              <a:cs typeface="Times New Roman" panose="02020603050405020304" pitchFamily="18" charset="0"/>
              <a:sym typeface="Blogger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E2FC9D42-90AA-A73A-5A33-F629CEF66666}"/>
              </a:ext>
            </a:extLst>
          </p:cNvPr>
          <p:cNvSpPr txBox="1"/>
          <p:nvPr/>
        </p:nvSpPr>
        <p:spPr>
          <a:xfrm>
            <a:off x="12118974" y="4758723"/>
            <a:ext cx="6495849" cy="943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3"/>
              </a:lnSpc>
            </a:pPr>
            <a:r>
              <a:rPr lang="kk-KZ" sz="4500" b="1" dirty="0">
                <a:solidFill>
                  <a:srgbClr val="5271FF"/>
                </a:solidFill>
                <a:latin typeface="Times New Roman" panose="02020603050405020304" pitchFamily="18" charset="0"/>
                <a:ea typeface="Blogger"/>
                <a:cs typeface="Times New Roman" panose="02020603050405020304" pitchFamily="18" charset="0"/>
                <a:sym typeface="Blogger"/>
              </a:rPr>
              <a:t>Инновациялық шешім</a:t>
            </a:r>
            <a:endParaRPr lang="en-US" sz="4500" b="1" dirty="0">
              <a:solidFill>
                <a:srgbClr val="5271FF"/>
              </a:solidFill>
              <a:latin typeface="Times New Roman" panose="02020603050405020304" pitchFamily="18" charset="0"/>
              <a:ea typeface="Blogger"/>
              <a:cs typeface="Times New Roman" panose="02020603050405020304" pitchFamily="18" charset="0"/>
              <a:sym typeface="Blogger"/>
            </a:endParaRP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1E709682-816C-997C-949D-1ABAE17D420C}"/>
              </a:ext>
            </a:extLst>
          </p:cNvPr>
          <p:cNvSpPr/>
          <p:nvPr/>
        </p:nvSpPr>
        <p:spPr>
          <a:xfrm flipV="1">
            <a:off x="8659524" y="5363018"/>
            <a:ext cx="3563552" cy="118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E41245-ABBB-E4E8-47A5-4618C22A6074}"/>
              </a:ext>
            </a:extLst>
          </p:cNvPr>
          <p:cNvSpPr txBox="1"/>
          <p:nvPr/>
        </p:nvSpPr>
        <p:spPr>
          <a:xfrm>
            <a:off x="1682950" y="4387966"/>
            <a:ext cx="74241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Ғарыштық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мониторинг +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жердегі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робототехника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интеграциясы</a:t>
            </a:r>
            <a:b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KZ" sz="1800" kern="0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Құтқару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және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экологиялық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функцияның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бірігуі</a:t>
            </a:r>
            <a:b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KZ" sz="1800" kern="0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Нақты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уақыттағы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автоматтандырылған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шешім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қабылдау</a:t>
            </a:r>
            <a:b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KZ" sz="1800" kern="0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Су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сапасы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мен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ластануды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бірге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бақылау</a:t>
            </a:r>
            <a:b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KZ" sz="1800" kern="0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Адам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өмірін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қорғауға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бағытталған</a:t>
            </a:r>
            <a:r>
              <a:rPr lang="kk-KZ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.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Бұл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тек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құтқару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жүйесі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емес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бұл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ғарышпен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байланысқан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интеллектуалды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KZ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экожүйе</a:t>
            </a:r>
            <a:r>
              <a:rPr lang="ru-KZ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8516E7C9-38FB-45B2-FCAB-7B75068BB273}"/>
              </a:ext>
            </a:extLst>
          </p:cNvPr>
          <p:cNvSpPr txBox="1"/>
          <p:nvPr/>
        </p:nvSpPr>
        <p:spPr>
          <a:xfrm>
            <a:off x="10807165" y="3858421"/>
            <a:ext cx="6495849" cy="943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3"/>
              </a:lnSpc>
            </a:pPr>
            <a:r>
              <a:rPr lang="kk-KZ" sz="4500" b="1" dirty="0">
                <a:solidFill>
                  <a:srgbClr val="5271FF"/>
                </a:solidFill>
                <a:latin typeface="Times New Roman" panose="02020603050405020304" pitchFamily="18" charset="0"/>
                <a:ea typeface="Blogger"/>
                <a:cs typeface="Times New Roman" panose="02020603050405020304" pitchFamily="18" charset="0"/>
                <a:sym typeface="Blogger"/>
              </a:rPr>
              <a:t>Өзектілігі:</a:t>
            </a:r>
            <a:endParaRPr lang="en-US" sz="4500" b="1" dirty="0">
              <a:solidFill>
                <a:srgbClr val="5271FF"/>
              </a:solidFill>
              <a:latin typeface="Times New Roman" panose="02020603050405020304" pitchFamily="18" charset="0"/>
              <a:ea typeface="Blogger"/>
              <a:cs typeface="Times New Roman" panose="02020603050405020304" pitchFamily="18" charset="0"/>
              <a:sym typeface="Blogger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5B98F4-B75E-AEAB-E6EB-4FB57163C525}"/>
              </a:ext>
            </a:extLst>
          </p:cNvPr>
          <p:cNvSpPr txBox="1"/>
          <p:nvPr/>
        </p:nvSpPr>
        <p:spPr>
          <a:xfrm>
            <a:off x="1895980" y="6857567"/>
            <a:ext cx="74241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Судағы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апаттар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кезінде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көмектің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кешігуі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және</a:t>
            </a:r>
            <a:r>
              <a:rPr lang="ru-RU" dirty="0">
                <a:solidFill>
                  <a:schemeClr val="bg1"/>
                </a:solidFill>
              </a:rPr>
              <a:t> адам </a:t>
            </a:r>
            <a:r>
              <a:rPr lang="ru-RU" dirty="0" err="1">
                <a:solidFill>
                  <a:schemeClr val="bg1"/>
                </a:solidFill>
              </a:rPr>
              <a:t>факторының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шектеулілігі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негізгі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қиындықтар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ретінде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қарастырылады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Бұл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жүйе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заманауи</a:t>
            </a:r>
            <a:r>
              <a:rPr lang="ru-RU" dirty="0">
                <a:solidFill>
                  <a:schemeClr val="bg1"/>
                </a:solidFill>
              </a:rPr>
              <a:t> технология </a:t>
            </a:r>
            <a:r>
              <a:rPr lang="ru-RU" dirty="0" err="1">
                <a:solidFill>
                  <a:schemeClr val="bg1"/>
                </a:solidFill>
              </a:rPr>
              <a:t>ларды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қолдана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отырып</a:t>
            </a:r>
            <a:r>
              <a:rPr lang="ru-RU" dirty="0">
                <a:solidFill>
                  <a:schemeClr val="bg1"/>
                </a:solidFill>
              </a:rPr>
              <a:t>, су </a:t>
            </a:r>
            <a:r>
              <a:rPr lang="ru-RU" dirty="0" err="1">
                <a:solidFill>
                  <a:schemeClr val="bg1"/>
                </a:solidFill>
              </a:rPr>
              <a:t>айдындарын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қашық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тықтан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бақылауды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және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қауіпті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аймақтарда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автоматты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түрде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әрекет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етуді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қамтамасыз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етеді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Жоба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аясында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құрастырылатын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автономды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құрылғылар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спутниктен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алынған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нақты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координаттар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негізінде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нысанды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тауып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оған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жедел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жетуге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қабілетті</a:t>
            </a:r>
            <a:r>
              <a:rPr lang="ru-RU" dirty="0">
                <a:solidFill>
                  <a:schemeClr val="bg1"/>
                </a:solidFill>
              </a:rPr>
              <a:t>. 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0AC72-8ADF-B8A6-3464-1A067266B15A}"/>
              </a:ext>
            </a:extLst>
          </p:cNvPr>
          <p:cNvSpPr txBox="1"/>
          <p:nvPr/>
        </p:nvSpPr>
        <p:spPr>
          <a:xfrm>
            <a:off x="2071905" y="1951026"/>
            <a:ext cx="69257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Судағы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апат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кезінде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құтқару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құралдарын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зардап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шеккендерге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адамнан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екі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есе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жылдам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жеткізуінде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Зерттеу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барысында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спутниктік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байланыс</a:t>
            </a:r>
            <a:r>
              <a:rPr lang="ru-RU" dirty="0">
                <a:solidFill>
                  <a:schemeClr val="bg1"/>
                </a:solidFill>
              </a:rPr>
              <a:t> пен </a:t>
            </a:r>
            <a:r>
              <a:rPr lang="ru-RU" dirty="0" err="1">
                <a:solidFill>
                  <a:schemeClr val="bg1"/>
                </a:solidFill>
              </a:rPr>
              <a:t>жасанды</a:t>
            </a:r>
            <a:r>
              <a:rPr lang="ru-RU" dirty="0">
                <a:solidFill>
                  <a:schemeClr val="bg1"/>
                </a:solidFill>
              </a:rPr>
              <a:t> интеллект </a:t>
            </a:r>
            <a:r>
              <a:rPr lang="ru-RU" dirty="0" err="1">
                <a:solidFill>
                  <a:schemeClr val="bg1"/>
                </a:solidFill>
              </a:rPr>
              <a:t>алгоритмдерінің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өзара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әрекеттесу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тиімділігі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сынақтан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өткізіледі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Нәтижесінде</a:t>
            </a:r>
            <a:r>
              <a:rPr lang="ru-RU" dirty="0">
                <a:solidFill>
                  <a:schemeClr val="bg1"/>
                </a:solidFill>
              </a:rPr>
              <a:t>, су </a:t>
            </a:r>
            <a:r>
              <a:rPr lang="ru-RU" dirty="0" err="1">
                <a:solidFill>
                  <a:schemeClr val="bg1"/>
                </a:solidFill>
              </a:rPr>
              <a:t>бетіндегі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қауіпсіздікті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жаңа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технологиялық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деңгейге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көтеретін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инновациялық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кешен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ұсынылады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ru-KZ" dirty="0">
              <a:solidFill>
                <a:schemeClr val="bg1"/>
              </a:solidFill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74F3D352-829C-145B-4A89-015877CE97C8}"/>
              </a:ext>
            </a:extLst>
          </p:cNvPr>
          <p:cNvSpPr txBox="1"/>
          <p:nvPr/>
        </p:nvSpPr>
        <p:spPr>
          <a:xfrm>
            <a:off x="4927646" y="6346014"/>
            <a:ext cx="113582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7"/>
              </a:lnSpc>
              <a:spcBef>
                <a:spcPct val="0"/>
              </a:spcBef>
            </a:pPr>
            <a:r>
              <a:rPr lang="en-US" sz="4881" b="1" dirty="0">
                <a:solidFill>
                  <a:srgbClr val="F6F6F6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0</a:t>
            </a:r>
            <a:r>
              <a:rPr lang="kk-KZ" sz="4881" b="1" dirty="0">
                <a:solidFill>
                  <a:srgbClr val="F6F6F6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3</a:t>
            </a:r>
            <a:r>
              <a:rPr lang="en-US" sz="4881" b="1" dirty="0">
                <a:solidFill>
                  <a:srgbClr val="F6F6F6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.</a:t>
            </a:r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8B403222-8AC6-99D5-A210-8ACAFE815F7A}"/>
              </a:ext>
            </a:extLst>
          </p:cNvPr>
          <p:cNvSpPr/>
          <p:nvPr/>
        </p:nvSpPr>
        <p:spPr>
          <a:xfrm flipV="1">
            <a:off x="8680685" y="6707412"/>
            <a:ext cx="3563552" cy="118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010" t="-2291" r="-10066" b="-6459"/>
            </a:stretch>
          </a:blipFill>
        </p:spPr>
        <p:txBody>
          <a:bodyPr/>
          <a:lstStyle/>
          <a:p>
            <a:endParaRPr lang="ru-KZ" dirty="0"/>
          </a:p>
        </p:txBody>
      </p:sp>
      <p:sp>
        <p:nvSpPr>
          <p:cNvPr id="3" name="Freeform 3"/>
          <p:cNvSpPr/>
          <p:nvPr/>
        </p:nvSpPr>
        <p:spPr>
          <a:xfrm>
            <a:off x="3933806" y="2681200"/>
            <a:ext cx="11205077" cy="8428912"/>
          </a:xfrm>
          <a:custGeom>
            <a:avLst/>
            <a:gdLst/>
            <a:ahLst/>
            <a:cxnLst/>
            <a:rect l="l" t="t" r="r" b="b"/>
            <a:pathLst>
              <a:path w="11205077" h="8428912">
                <a:moveTo>
                  <a:pt x="0" y="0"/>
                </a:moveTo>
                <a:lnTo>
                  <a:pt x="11205077" y="0"/>
                </a:lnTo>
                <a:lnTo>
                  <a:pt x="11205077" y="8428912"/>
                </a:lnTo>
                <a:lnTo>
                  <a:pt x="0" y="8428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27489" y="7037906"/>
            <a:ext cx="1722839" cy="167314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73"/>
              </a:lnSpc>
            </a:pPr>
            <a:endParaRPr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002F50A-DC0C-6CEF-883E-D33B3AA95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776894"/>
            <a:ext cx="8077200" cy="479560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010" t="-2291" r="-10066" b="-64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33806" y="2681200"/>
            <a:ext cx="11205077" cy="8428912"/>
          </a:xfrm>
          <a:custGeom>
            <a:avLst/>
            <a:gdLst/>
            <a:ahLst/>
            <a:cxnLst/>
            <a:rect l="l" t="t" r="r" b="b"/>
            <a:pathLst>
              <a:path w="11205077" h="8428912">
                <a:moveTo>
                  <a:pt x="0" y="0"/>
                </a:moveTo>
                <a:lnTo>
                  <a:pt x="11205077" y="0"/>
                </a:lnTo>
                <a:lnTo>
                  <a:pt x="11205077" y="8428912"/>
                </a:lnTo>
                <a:lnTo>
                  <a:pt x="0" y="8428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22570" y="1346620"/>
            <a:ext cx="14642859" cy="1464285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dash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00404" y="2423693"/>
            <a:ext cx="2120417" cy="212041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07885" y="303276"/>
            <a:ext cx="2120417" cy="212041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82067" y="2423693"/>
            <a:ext cx="2120417" cy="212041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138883" y="6789420"/>
            <a:ext cx="2120417" cy="212041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6789420"/>
            <a:ext cx="2120417" cy="212041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7534421" y="29812"/>
            <a:ext cx="2667346" cy="2667346"/>
          </a:xfrm>
          <a:custGeom>
            <a:avLst/>
            <a:gdLst/>
            <a:ahLst/>
            <a:cxnLst/>
            <a:rect l="l" t="t" r="r" b="b"/>
            <a:pathLst>
              <a:path w="2667346" h="2667346">
                <a:moveTo>
                  <a:pt x="0" y="0"/>
                </a:moveTo>
                <a:lnTo>
                  <a:pt x="2667345" y="0"/>
                </a:lnTo>
                <a:lnTo>
                  <a:pt x="2667345" y="2667345"/>
                </a:lnTo>
                <a:lnTo>
                  <a:pt x="0" y="2667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770C672-BF53-8A55-AF60-C2D255DD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9896" b="3484"/>
          <a:stretch/>
        </p:blipFill>
        <p:spPr>
          <a:xfrm>
            <a:off x="5344077" y="6842565"/>
            <a:ext cx="2254094" cy="1257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5088F1B-F9F3-563A-6562-C198705835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15" t="9098"/>
          <a:stretch/>
        </p:blipFill>
        <p:spPr>
          <a:xfrm>
            <a:off x="7937643" y="6604518"/>
            <a:ext cx="2254094" cy="1884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B00BD5B-9C88-311E-0B65-D3495407E2A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538" t="56935" r="81539" b="39548"/>
          <a:stretch/>
        </p:blipFill>
        <p:spPr>
          <a:xfrm>
            <a:off x="13559733" y="2546272"/>
            <a:ext cx="2017869" cy="16731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16E7302-0C5C-E1D9-D7FD-BF7284C21E7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37" t="1907" r="2937"/>
          <a:stretch/>
        </p:blipFill>
        <p:spPr>
          <a:xfrm>
            <a:off x="2905673" y="2733665"/>
            <a:ext cx="1751763" cy="1343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D9330D9-C7EF-2098-0914-E77597B1896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022" r="8427" b="12540"/>
          <a:stretch/>
        </p:blipFill>
        <p:spPr>
          <a:xfrm>
            <a:off x="8225751" y="583972"/>
            <a:ext cx="1443300" cy="1448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DFC5737-A8E8-231B-8B71-45C0F6E5AB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3750" y="3805698"/>
            <a:ext cx="2913360" cy="2417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6FA4140-B838-7C7A-4917-09A5DE92BA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678" y="3874599"/>
            <a:ext cx="4351396" cy="2276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63D5E20-DF5E-341E-BEA7-7CE190DCFD2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26" y="6385701"/>
            <a:ext cx="2635170" cy="2154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002" r="-380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87821" y="1494912"/>
            <a:ext cx="11205077" cy="8428912"/>
          </a:xfrm>
          <a:custGeom>
            <a:avLst/>
            <a:gdLst/>
            <a:ahLst/>
            <a:cxnLst/>
            <a:rect l="l" t="t" r="r" b="b"/>
            <a:pathLst>
              <a:path w="11205077" h="8428912">
                <a:moveTo>
                  <a:pt x="0" y="0"/>
                </a:moveTo>
                <a:lnTo>
                  <a:pt x="11205077" y="0"/>
                </a:lnTo>
                <a:lnTo>
                  <a:pt x="11205077" y="8428912"/>
                </a:lnTo>
                <a:lnTo>
                  <a:pt x="0" y="8428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51527" y="6445763"/>
            <a:ext cx="3944531" cy="3944531"/>
          </a:xfrm>
          <a:custGeom>
            <a:avLst/>
            <a:gdLst/>
            <a:ahLst/>
            <a:cxnLst/>
            <a:rect l="l" t="t" r="r" b="b"/>
            <a:pathLst>
              <a:path w="3944531" h="3944531">
                <a:moveTo>
                  <a:pt x="0" y="0"/>
                </a:moveTo>
                <a:lnTo>
                  <a:pt x="3944531" y="0"/>
                </a:lnTo>
                <a:lnTo>
                  <a:pt x="3944531" y="3944531"/>
                </a:lnTo>
                <a:lnTo>
                  <a:pt x="0" y="3944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51527" y="3175079"/>
            <a:ext cx="3944531" cy="3944531"/>
          </a:xfrm>
          <a:custGeom>
            <a:avLst/>
            <a:gdLst/>
            <a:ahLst/>
            <a:cxnLst/>
            <a:rect l="l" t="t" r="r" b="b"/>
            <a:pathLst>
              <a:path w="3944531" h="3944531">
                <a:moveTo>
                  <a:pt x="0" y="0"/>
                </a:moveTo>
                <a:lnTo>
                  <a:pt x="3944531" y="0"/>
                </a:lnTo>
                <a:lnTo>
                  <a:pt x="3944531" y="3944531"/>
                </a:lnTo>
                <a:lnTo>
                  <a:pt x="0" y="3944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51527" y="-95605"/>
            <a:ext cx="3944531" cy="3944531"/>
          </a:xfrm>
          <a:custGeom>
            <a:avLst/>
            <a:gdLst/>
            <a:ahLst/>
            <a:cxnLst/>
            <a:rect l="l" t="t" r="r" b="b"/>
            <a:pathLst>
              <a:path w="3944531" h="3944531">
                <a:moveTo>
                  <a:pt x="0" y="0"/>
                </a:moveTo>
                <a:lnTo>
                  <a:pt x="3944531" y="0"/>
                </a:lnTo>
                <a:lnTo>
                  <a:pt x="3944531" y="3944530"/>
                </a:lnTo>
                <a:lnTo>
                  <a:pt x="0" y="394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911389" y="364256"/>
            <a:ext cx="3024807" cy="30248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11389" y="3631096"/>
            <a:ext cx="3024807" cy="30248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11389" y="6897936"/>
            <a:ext cx="3024807" cy="302480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0622684" y="5172075"/>
            <a:ext cx="33569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>
            <a:off x="4551723" y="5172075"/>
            <a:ext cx="3673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622684" y="1857610"/>
            <a:ext cx="33569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>
            <a:off x="4551723" y="1857610"/>
            <a:ext cx="3673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0622684" y="8437079"/>
            <a:ext cx="33569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>
            <a:off x="4551723" y="8437079"/>
            <a:ext cx="3673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4551723" y="1867135"/>
            <a:ext cx="0" cy="65527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3979673" y="1857610"/>
            <a:ext cx="0" cy="65527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418AFE-8B11-EE5E-E713-BFE2A42896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318" y="185894"/>
            <a:ext cx="3944531" cy="32401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5AFB40F-3815-79DF-925B-A2F475432A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2309" y="3495587"/>
            <a:ext cx="3171096" cy="31954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F483408-BF2E-A9BA-025E-1665F8341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60" y="6968831"/>
            <a:ext cx="2973435" cy="2953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1893-7D6C-E64D-59E5-C677252BE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77084D-E92D-C3F8-47CD-F3A1B95F58D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D1E14FA-C9FA-1BAC-A929-6F6E15EAFE76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7250C83-93AF-6763-324F-7F1CFB6DF7D0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ABCCC00-1793-7452-BB7B-A54BA3BE71D4}"/>
              </a:ext>
            </a:extLst>
          </p:cNvPr>
          <p:cNvGrpSpPr/>
          <p:nvPr/>
        </p:nvGrpSpPr>
        <p:grpSpPr>
          <a:xfrm>
            <a:off x="4584731" y="584231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5290A4-A505-F099-512A-26F0A8A8FB5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F5FED4A-0925-FF07-B909-1492AB4DF200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F54870-7980-93DA-50A1-680F36AA6598}"/>
              </a:ext>
            </a:extLst>
          </p:cNvPr>
          <p:cNvSpPr txBox="1"/>
          <p:nvPr/>
        </p:nvSpPr>
        <p:spPr>
          <a:xfrm>
            <a:off x="6172200" y="2903088"/>
            <a:ext cx="5715000" cy="55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KZ" sz="2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Жоба</a:t>
            </a:r>
            <a:r>
              <a:rPr lang="ru-KZ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2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қалай</a:t>
            </a:r>
            <a:r>
              <a:rPr lang="ru-KZ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2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жұмыс</a:t>
            </a:r>
            <a:r>
              <a:rPr lang="ru-KZ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2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істейді</a:t>
            </a:r>
            <a:r>
              <a:rPr lang="kk-KZ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  <a:endParaRPr lang="ru-KZ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641AC-1FC4-F954-6EDA-ACF3DA8992F8}"/>
              </a:ext>
            </a:extLst>
          </p:cNvPr>
          <p:cNvSpPr txBox="1"/>
          <p:nvPr/>
        </p:nvSpPr>
        <p:spPr>
          <a:xfrm>
            <a:off x="6795522" y="4404835"/>
            <a:ext cx="9144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tx2">
                    <a:lumMod val="75000"/>
                  </a:schemeClr>
                </a:solidFill>
              </a:rPr>
              <a:t>Жүйе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r>
              <a:rPr lang="ru-KZ" sz="2800" dirty="0">
                <a:solidFill>
                  <a:schemeClr val="tx2">
                    <a:lumMod val="75000"/>
                  </a:schemeClr>
                </a:solidFill>
              </a:rPr>
              <a:t>🛰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Спутник </a:t>
            </a:r>
            <a:r>
              <a:rPr lang="ru-RU" sz="2800" dirty="0" err="1">
                <a:solidFill>
                  <a:schemeClr val="tx2">
                    <a:lumMod val="75000"/>
                  </a:schemeClr>
                </a:solidFill>
              </a:rPr>
              <a:t>бақылайды</a:t>
            </a: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KZ" sz="2800" dirty="0">
                <a:solidFill>
                  <a:schemeClr val="tx2">
                    <a:lumMod val="75000"/>
                  </a:schemeClr>
                </a:solidFill>
              </a:rPr>
              <a:t>🤖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AI </a:t>
            </a:r>
            <a:r>
              <a:rPr lang="ru-RU" sz="2800" dirty="0" err="1">
                <a:solidFill>
                  <a:schemeClr val="tx2">
                    <a:lumMod val="75000"/>
                  </a:schemeClr>
                </a:solidFill>
              </a:rPr>
              <a:t>талдайды</a:t>
            </a: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KZ" sz="2800" dirty="0">
                <a:solidFill>
                  <a:schemeClr val="tx2">
                    <a:lumMod val="75000"/>
                  </a:schemeClr>
                </a:solidFill>
              </a:rPr>
              <a:t>🚤 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Су </a:t>
            </a:r>
            <a:r>
              <a:rPr lang="ru-RU" sz="2800" dirty="0" err="1">
                <a:solidFill>
                  <a:schemeClr val="tx2">
                    <a:lumMod val="75000"/>
                  </a:schemeClr>
                </a:solidFill>
              </a:rPr>
              <a:t>көлігі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800" dirty="0" err="1">
                <a:solidFill>
                  <a:schemeClr val="tx2">
                    <a:lumMod val="75000"/>
                  </a:schemeClr>
                </a:solidFill>
              </a:rPr>
              <a:t>әрекет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800" dirty="0" err="1">
                <a:solidFill>
                  <a:schemeClr val="tx2">
                    <a:lumMod val="75000"/>
                  </a:schemeClr>
                </a:solidFill>
              </a:rPr>
              <a:t>етеді</a:t>
            </a: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KZ" sz="2800" dirty="0">
                <a:solidFill>
                  <a:schemeClr val="tx2">
                    <a:lumMod val="75000"/>
                  </a:schemeClr>
                </a:solidFill>
              </a:rPr>
              <a:t>🤖 </a:t>
            </a:r>
            <a:r>
              <a:rPr lang="ru-RU" sz="2800" dirty="0" err="1">
                <a:solidFill>
                  <a:schemeClr val="tx2">
                    <a:lumMod val="75000"/>
                  </a:schemeClr>
                </a:solidFill>
              </a:rPr>
              <a:t>Роботтар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800" dirty="0" err="1">
                <a:solidFill>
                  <a:schemeClr val="tx2">
                    <a:lumMod val="75000"/>
                  </a:schemeClr>
                </a:solidFill>
              </a:rPr>
              <a:t>көмектеседі</a:t>
            </a: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292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C90A1-FE41-EA7C-59CB-6A61428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8BB987-7B8F-F990-7155-65E91A1E0CE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703072-AC56-59CB-72E1-3CD04E5330B5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D307A6E-E136-C461-BC95-63D0172D0043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A92DCC8-EFE3-E085-3AE7-B57E64ABE085}"/>
              </a:ext>
            </a:extLst>
          </p:cNvPr>
          <p:cNvGrpSpPr/>
          <p:nvPr/>
        </p:nvGrpSpPr>
        <p:grpSpPr>
          <a:xfrm>
            <a:off x="4584732" y="584232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F6EFF13-26AF-C66D-E1EB-31A874683F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6BD85F1-EF42-5B62-556A-A724566ACEDE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F0268ED-3CC3-A467-F9FC-67231CBDC563}"/>
              </a:ext>
            </a:extLst>
          </p:cNvPr>
          <p:cNvSpPr txBox="1"/>
          <p:nvPr/>
        </p:nvSpPr>
        <p:spPr>
          <a:xfrm>
            <a:off x="7532336" y="3695700"/>
            <a:ext cx="9144000" cy="322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KZ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Спутник </a:t>
            </a:r>
            <a:r>
              <a:rPr lang="ru-KZ" sz="2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байланысы</a:t>
            </a:r>
            <a:endParaRPr lang="ru-KZ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Спутник:</a:t>
            </a:r>
            <a:endParaRPr lang="ru-KZ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Су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аймағын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бақылайды</a:t>
            </a:r>
            <a:endParaRPr lang="ru-KZ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Қауіпті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жағдайды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анықтайды</a:t>
            </a:r>
            <a:endParaRPr lang="ru-KZ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Су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көлігіне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сигнал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жібереді</a:t>
            </a:r>
            <a:endParaRPr lang="ru-KZ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9960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FA993-4E03-F41F-33D8-4B144AE1B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8FD2D5-0D68-340B-6689-19294102557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5707484-DF5F-9264-B19C-5B71161A9FD2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2C6A8EA-272E-3592-2A10-2824CCAD88A9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C028ADD-28F8-7FF4-D73E-CC082C7950BE}"/>
              </a:ext>
            </a:extLst>
          </p:cNvPr>
          <p:cNvGrpSpPr/>
          <p:nvPr/>
        </p:nvGrpSpPr>
        <p:grpSpPr>
          <a:xfrm>
            <a:off x="4724400" y="584231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5AFC995-5782-426D-BEF9-998A7C4EC9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C590371-5C96-F108-11B4-3A08F400ABF9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74213A9-D134-3324-85B7-33683796C3D7}"/>
              </a:ext>
            </a:extLst>
          </p:cNvPr>
          <p:cNvSpPr txBox="1"/>
          <p:nvPr/>
        </p:nvSpPr>
        <p:spPr>
          <a:xfrm>
            <a:off x="7239000" y="3238500"/>
            <a:ext cx="9144000" cy="3647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KZ" sz="3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AI </a:t>
            </a:r>
            <a:r>
              <a:rPr lang="ru-KZ" sz="3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қолдану</a:t>
            </a:r>
            <a:endParaRPr lang="ru-KZ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KZ" sz="3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AI:</a:t>
            </a:r>
            <a:endParaRPr lang="ru-KZ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KZ" sz="3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Адамды</a:t>
            </a:r>
            <a:r>
              <a:rPr lang="ru-KZ" sz="3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таниды</a:t>
            </a:r>
            <a:endParaRPr lang="ru-KZ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KZ" sz="3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Қоқысты</a:t>
            </a:r>
            <a:r>
              <a:rPr lang="ru-KZ" sz="3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анықтайды</a:t>
            </a:r>
            <a:endParaRPr lang="ru-KZ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KZ" sz="3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Су </a:t>
            </a:r>
            <a:r>
              <a:rPr lang="ru-KZ" sz="3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сапасын</a:t>
            </a:r>
            <a:r>
              <a:rPr lang="ru-KZ" sz="3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6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бағалайды</a:t>
            </a:r>
            <a:endParaRPr lang="ru-KZ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7097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A04AE-9DAA-7C21-0AAC-51C04BE3A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805618-5AEC-1C16-8BD5-A43FD46CF33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176449C-3935-AF79-FA52-82043F12D453}"/>
              </a:ext>
            </a:extLst>
          </p:cNvPr>
          <p:cNvSpPr/>
          <p:nvPr/>
        </p:nvSpPr>
        <p:spPr>
          <a:xfrm>
            <a:off x="2220986" y="3487319"/>
            <a:ext cx="14786885" cy="11123292"/>
          </a:xfrm>
          <a:custGeom>
            <a:avLst/>
            <a:gdLst/>
            <a:ahLst/>
            <a:cxnLst/>
            <a:rect l="l" t="t" r="r" b="b"/>
            <a:pathLst>
              <a:path w="14786885" h="11123292">
                <a:moveTo>
                  <a:pt x="0" y="0"/>
                </a:moveTo>
                <a:lnTo>
                  <a:pt x="14786885" y="0"/>
                </a:lnTo>
                <a:lnTo>
                  <a:pt x="14786885" y="11123292"/>
                </a:lnTo>
                <a:lnTo>
                  <a:pt x="0" y="1112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7" t="-35211" r="-4690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745EEB1-EF16-4F3E-87D6-CD7EEAFB2CD0}"/>
              </a:ext>
            </a:extLst>
          </p:cNvPr>
          <p:cNvSpPr/>
          <p:nvPr/>
        </p:nvSpPr>
        <p:spPr>
          <a:xfrm>
            <a:off x="3223328" y="-777172"/>
            <a:ext cx="11841344" cy="11841344"/>
          </a:xfrm>
          <a:custGeom>
            <a:avLst/>
            <a:gdLst/>
            <a:ahLst/>
            <a:cxnLst/>
            <a:rect l="l" t="t" r="r" b="b"/>
            <a:pathLst>
              <a:path w="11841344" h="11841344">
                <a:moveTo>
                  <a:pt x="0" y="0"/>
                </a:moveTo>
                <a:lnTo>
                  <a:pt x="11841344" y="0"/>
                </a:lnTo>
                <a:lnTo>
                  <a:pt x="11841344" y="11841344"/>
                </a:lnTo>
                <a:lnTo>
                  <a:pt x="0" y="1184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C5866FD-A966-8CB6-096B-7A9A3491AA52}"/>
              </a:ext>
            </a:extLst>
          </p:cNvPr>
          <p:cNvGrpSpPr/>
          <p:nvPr/>
        </p:nvGrpSpPr>
        <p:grpSpPr>
          <a:xfrm>
            <a:off x="4584732" y="584232"/>
            <a:ext cx="9118537" cy="91185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3E6EB16-4941-0622-A412-8B95E6BEA7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41CB184-DB4E-75DA-01D7-213BA652EB7F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B4F425-B71E-DDC1-5960-9F05715AF551}"/>
              </a:ext>
            </a:extLst>
          </p:cNvPr>
          <p:cNvSpPr txBox="1"/>
          <p:nvPr/>
        </p:nvSpPr>
        <p:spPr>
          <a:xfrm>
            <a:off x="7532336" y="3203708"/>
            <a:ext cx="9144000" cy="3092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KZ" sz="3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Роботтар</a:t>
            </a:r>
            <a:endParaRPr lang="ru-KZ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Су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көлігінің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ішінде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ru-KZ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KZ" sz="32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🤖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Құтқару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роботы</a:t>
            </a:r>
            <a:b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KZ" sz="32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🤖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Экология роботы</a:t>
            </a:r>
            <a:b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KZ" sz="32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🤖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Қоқыс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KZ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жинау</a:t>
            </a:r>
            <a:r>
              <a:rPr lang="ru-KZ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роботы</a:t>
            </a:r>
            <a:endParaRPr lang="ru-KZ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26563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418</Words>
  <Application>Microsoft Office PowerPoint</Application>
  <PresentationFormat>Произвольный</PresentationFormat>
  <Paragraphs>77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Blogger Medium</vt:lpstr>
      <vt:lpstr>Calibri</vt:lpstr>
      <vt:lpstr>Arial</vt:lpstr>
      <vt:lpstr>Times New Roman</vt:lpstr>
      <vt:lpstr>Symbol</vt:lpstr>
      <vt:lpstr>Segoe UI Emoji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FCCLA Planning Process Infographics, копия</dc:title>
  <cp:lastModifiedBy>serikkali ainur</cp:lastModifiedBy>
  <cp:revision>10</cp:revision>
  <dcterms:created xsi:type="dcterms:W3CDTF">2006-08-16T00:00:00Z</dcterms:created>
  <dcterms:modified xsi:type="dcterms:W3CDTF">2026-02-28T18:59:29Z</dcterms:modified>
  <dc:identifier>DAG3yJQiILI</dc:identifier>
</cp:coreProperties>
</file>